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1"/>
  </p:notesMasterIdLst>
  <p:sldIdLst>
    <p:sldId id="359" r:id="rId3"/>
    <p:sldId id="360" r:id="rId4"/>
    <p:sldId id="362" r:id="rId5"/>
    <p:sldId id="423" r:id="rId6"/>
    <p:sldId id="361" r:id="rId7"/>
    <p:sldId id="395" r:id="rId8"/>
    <p:sldId id="426" r:id="rId9"/>
    <p:sldId id="427" r:id="rId10"/>
    <p:sldId id="428" r:id="rId11"/>
    <p:sldId id="430" r:id="rId12"/>
    <p:sldId id="446" r:id="rId13"/>
    <p:sldId id="443" r:id="rId14"/>
    <p:sldId id="442" r:id="rId15"/>
    <p:sldId id="440" r:id="rId16"/>
    <p:sldId id="433" r:id="rId17"/>
    <p:sldId id="397" r:id="rId18"/>
    <p:sldId id="434" r:id="rId19"/>
    <p:sldId id="408" r:id="rId20"/>
    <p:sldId id="439" r:id="rId21"/>
    <p:sldId id="436" r:id="rId22"/>
    <p:sldId id="402" r:id="rId23"/>
    <p:sldId id="403" r:id="rId24"/>
    <p:sldId id="437" r:id="rId25"/>
    <p:sldId id="405" r:id="rId26"/>
    <p:sldId id="406" r:id="rId27"/>
    <p:sldId id="438" r:id="rId28"/>
    <p:sldId id="416" r:id="rId29"/>
    <p:sldId id="415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89FB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84321" autoAdjust="0"/>
  </p:normalViewPr>
  <p:slideViewPr>
    <p:cSldViewPr snapToGrid="0" snapToObjects="1">
      <p:cViewPr varScale="1">
        <p:scale>
          <a:sx n="113" d="100"/>
          <a:sy n="113" d="100"/>
        </p:scale>
        <p:origin x="55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2025/26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publications/proceedings-template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l.acm.org/ccs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-x.de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5" Type="http://schemas.openxmlformats.org/officeDocument/2006/relationships/image" Target="../media/image49.png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5-26_winter/lde/SeminarTopics.pdf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5-26_winter/lde/lde_winter2025-26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4412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 12,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teamwork</a:t>
            </a:r>
          </a:p>
          <a:p>
            <a:r>
              <a:rPr lang="en-US" dirty="0"/>
              <a:t>Summary Paper</a:t>
            </a:r>
            <a:r>
              <a:rPr lang="en-US" b="0" dirty="0"/>
              <a:t> (in English)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to provide some context</a:t>
            </a:r>
          </a:p>
          <a:p>
            <a:pPr lvl="1"/>
            <a:r>
              <a:rPr lang="en-US" dirty="0"/>
              <a:t>Write summary paper (</a:t>
            </a:r>
            <a:r>
              <a:rPr lang="en-US" b="1" dirty="0">
                <a:solidFill>
                  <a:schemeClr val="accent1"/>
                </a:solidFill>
              </a:rPr>
              <a:t>4 pages</a:t>
            </a:r>
            <a:r>
              <a:rPr lang="en-US" dirty="0"/>
              <a:t> + unlimited refs)</a:t>
            </a:r>
            <a:br>
              <a:rPr lang="en-US" dirty="0"/>
            </a:br>
            <a:r>
              <a:rPr lang="en-US" dirty="0"/>
              <a:t>- full text (not just bullet points)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topic is conveyed</a:t>
            </a:r>
          </a:p>
          <a:p>
            <a:pPr lvl="1"/>
            <a:r>
              <a:rPr lang="en-US" dirty="0"/>
              <a:t>LaTeX with given template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/>
            </a:br>
            <a:r>
              <a:rPr lang="en-US" b="0" dirty="0"/>
              <a:t>implies that use of LLMs like ChatGPT is prohibited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A4AEFF-C321-BF58-C60D-F79F03CF54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6942531" cy="4526194"/>
          </a:xfrm>
        </p:spPr>
        <p:txBody>
          <a:bodyPr/>
          <a:lstStyle/>
          <a:p>
            <a:r>
              <a:rPr lang="en-US" dirty="0"/>
              <a:t>Obtain the Template</a:t>
            </a:r>
          </a:p>
          <a:p>
            <a:pPr lvl="1"/>
            <a:r>
              <a:rPr lang="en-US" dirty="0">
                <a:hlinkClick r:id="rId2"/>
              </a:rPr>
              <a:t>https://www.acm.org/publications/proceedings-template</a:t>
            </a:r>
            <a:endParaRPr lang="en-US" dirty="0"/>
          </a:p>
          <a:p>
            <a:pPr lvl="1"/>
            <a:r>
              <a:rPr lang="en-US" dirty="0"/>
              <a:t>Download the ZIP archive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acmart-primary.zip</a:t>
            </a:r>
            <a:r>
              <a:rPr lang="en-US" dirty="0">
                <a:cs typeface="Courier New" panose="02070309020205020404" pitchFamily="49" charset="0"/>
              </a:rPr>
              <a:t> and unpack it</a:t>
            </a:r>
          </a:p>
          <a:p>
            <a:r>
              <a:rPr lang="en-US" dirty="0"/>
              <a:t>Select the Right Template</a:t>
            </a:r>
          </a:p>
          <a:p>
            <a:pPr lvl="1"/>
            <a:r>
              <a:rPr lang="en-US" dirty="0"/>
              <a:t>The archive contains </a:t>
            </a:r>
            <a:r>
              <a:rPr lang="en-US" b="1" dirty="0">
                <a:solidFill>
                  <a:srgbClr val="7889FB"/>
                </a:solidFill>
              </a:rPr>
              <a:t>all</a:t>
            </a:r>
            <a:r>
              <a:rPr lang="en-US" dirty="0"/>
              <a:t> ACM templates</a:t>
            </a:r>
          </a:p>
          <a:p>
            <a:pPr lvl="1"/>
            <a:r>
              <a:rPr lang="en-US" dirty="0"/>
              <a:t>Use the </a:t>
            </a:r>
            <a:r>
              <a:rPr lang="en-US" b="1" dirty="0" err="1">
                <a:solidFill>
                  <a:schemeClr val="accent1"/>
                </a:solidFill>
              </a:rPr>
              <a:t>sigconf</a:t>
            </a:r>
            <a:r>
              <a:rPr lang="en-US" b="1" dirty="0">
                <a:solidFill>
                  <a:schemeClr val="accent1"/>
                </a:solidFill>
              </a:rPr>
              <a:t> document class</a:t>
            </a:r>
          </a:p>
          <a:p>
            <a:r>
              <a:rPr lang="en-US" dirty="0"/>
              <a:t>The Easiest Way to Set up Your Own Document</a:t>
            </a:r>
          </a:p>
          <a:p>
            <a:pPr lvl="1"/>
            <a:r>
              <a:rPr lang="en-US" dirty="0"/>
              <a:t>Copy just the required files to a new directory</a:t>
            </a:r>
          </a:p>
          <a:p>
            <a:pPr lvl="1"/>
            <a:r>
              <a:rPr lang="en-US" dirty="0"/>
              <a:t>Rename the .</a:t>
            </a:r>
            <a:r>
              <a:rPr lang="en-US" dirty="0" err="1"/>
              <a:t>tex</a:t>
            </a:r>
            <a:r>
              <a:rPr lang="en-US" dirty="0"/>
              <a:t> and .bib file as you like</a:t>
            </a:r>
            <a:br>
              <a:rPr lang="en-US" dirty="0"/>
            </a:br>
            <a:r>
              <a:rPr lang="en-US" dirty="0"/>
              <a:t>(and adapt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\bibliography{}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Open the .</a:t>
            </a:r>
            <a:r>
              <a:rPr lang="en-US" dirty="0" err="1"/>
              <a:t>tex</a:t>
            </a:r>
            <a:r>
              <a:rPr lang="en-US" dirty="0"/>
              <a:t> file in a text/LaTeX editor</a:t>
            </a:r>
          </a:p>
          <a:p>
            <a:pPr lvl="1"/>
            <a:r>
              <a:rPr lang="en-US" dirty="0"/>
              <a:t>Remove example contents, replace it by yours</a:t>
            </a:r>
            <a:br>
              <a:rPr lang="en-US" dirty="0"/>
            </a:br>
            <a:r>
              <a:rPr lang="en-US" dirty="0"/>
              <a:t>(title, authors, sections, paragraphs, figures, etc.)</a:t>
            </a:r>
          </a:p>
          <a:p>
            <a:pPr lvl="1"/>
            <a:r>
              <a:rPr lang="en-US" dirty="0"/>
              <a:t>Replace the .bib contents by your </a:t>
            </a:r>
            <a:r>
              <a:rPr lang="en-US" dirty="0" err="1"/>
              <a:t>BibTeX</a:t>
            </a:r>
            <a:r>
              <a:rPr lang="en-US" dirty="0"/>
              <a:t> entries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3D502C-B3A1-A985-D6F6-3E716C9C1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AD83E5-0265-21FE-8208-6987D7FAC876}"/>
              </a:ext>
            </a:extLst>
          </p:cNvPr>
          <p:cNvSpPr txBox="1"/>
          <p:nvPr/>
        </p:nvSpPr>
        <p:spPr>
          <a:xfrm>
            <a:off x="8108225" y="1633539"/>
            <a:ext cx="3393878" cy="206210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-primary/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samples/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sigconf.tex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070AF1-68CA-373B-9D6D-5DBCEA958A11}"/>
              </a:ext>
            </a:extLst>
          </p:cNvPr>
          <p:cNvSpPr txBox="1"/>
          <p:nvPr/>
        </p:nvSpPr>
        <p:spPr>
          <a:xfrm>
            <a:off x="8108225" y="4263902"/>
            <a:ext cx="3393878" cy="1323439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-summary-paper/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literature.bib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summary-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paper.tex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DBD80D85-C016-33FE-0919-F8A19C8FA42A}"/>
              </a:ext>
            </a:extLst>
          </p:cNvPr>
          <p:cNvSpPr txBox="1">
            <a:spLocks/>
          </p:cNvSpPr>
          <p:nvPr/>
        </p:nvSpPr>
        <p:spPr>
          <a:xfrm>
            <a:off x="6985734" y="1268963"/>
            <a:ext cx="4705339" cy="27981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67A6C324-BFA7-88B3-1715-E759BA2DE017}"/>
              </a:ext>
            </a:extLst>
          </p:cNvPr>
          <p:cNvSpPr/>
          <p:nvPr/>
        </p:nvSpPr>
        <p:spPr>
          <a:xfrm>
            <a:off x="9561720" y="3754611"/>
            <a:ext cx="486888" cy="467494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50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99B42-8AFD-EA43-C896-965600F3D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0F23B8-7DCF-0680-7923-071F8D5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49" y="1268963"/>
            <a:ext cx="3503302" cy="45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8EDEF3-6D55-F676-E5E7-5324ECBC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43" y="3816441"/>
            <a:ext cx="3503303" cy="28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CBB85D-7D9B-4888-BDF2-6DA8C65AF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3"/>
          <a:stretch/>
        </p:blipFill>
        <p:spPr>
          <a:xfrm>
            <a:off x="481267" y="3429000"/>
            <a:ext cx="3218890" cy="1264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6749BB-99A1-4935-6BAC-1B41D819F21E}"/>
              </a:ext>
            </a:extLst>
          </p:cNvPr>
          <p:cNvSpPr txBox="1"/>
          <p:nvPr/>
        </p:nvSpPr>
        <p:spPr>
          <a:xfrm>
            <a:off x="4307306" y="662698"/>
            <a:ext cx="357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ACM </a:t>
            </a:r>
            <a:r>
              <a:rPr lang="en-US" sz="1600" b="1" dirty="0" err="1">
                <a:solidFill>
                  <a:srgbClr val="000000"/>
                </a:solidFill>
              </a:rPr>
              <a:t>acmart</a:t>
            </a:r>
            <a:r>
              <a:rPr lang="en-US" sz="1600" b="1" dirty="0">
                <a:solidFill>
                  <a:srgbClr val="000000"/>
                </a:solidFill>
              </a:rPr>
              <a:t> template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document class </a:t>
            </a:r>
            <a:r>
              <a:rPr lang="en-US" sz="1600" b="1" u="sng" dirty="0" err="1">
                <a:solidFill>
                  <a:srgbClr val="000000"/>
                </a:solidFill>
              </a:rPr>
              <a:t>sigconf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(double-column)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C9416D5-8C86-6175-3A0A-C71DA6086539}"/>
              </a:ext>
            </a:extLst>
          </p:cNvPr>
          <p:cNvCxnSpPr>
            <a:cxnSpLocks/>
          </p:cNvCxnSpPr>
          <p:nvPr/>
        </p:nvCxnSpPr>
        <p:spPr>
          <a:xfrm flipH="1">
            <a:off x="3763091" y="4573395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36A091-C6A9-6B4D-16B7-843FCCDEACE1}"/>
              </a:ext>
            </a:extLst>
          </p:cNvPr>
          <p:cNvCxnSpPr/>
          <p:nvPr/>
        </p:nvCxnSpPr>
        <p:spPr>
          <a:xfrm>
            <a:off x="4586288" y="4460491"/>
            <a:ext cx="0" cy="225809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01D3BFA-1B1C-FF97-CD5B-B8600C9A9BA7}"/>
              </a:ext>
            </a:extLst>
          </p:cNvPr>
          <p:cNvSpPr txBox="1"/>
          <p:nvPr/>
        </p:nvSpPr>
        <p:spPr>
          <a:xfrm>
            <a:off x="584337" y="2452454"/>
            <a:ext cx="32092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CCS concepts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(ACM Computing Classification System)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Select concepts at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https://dl.acm.org/ccs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and insert generated code: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290F6D-4776-3B81-90B4-859AB8AACFD6}"/>
              </a:ext>
            </a:extLst>
          </p:cNvPr>
          <p:cNvCxnSpPr>
            <a:cxnSpLocks/>
          </p:cNvCxnSpPr>
          <p:nvPr/>
        </p:nvCxnSpPr>
        <p:spPr>
          <a:xfrm flipH="1">
            <a:off x="3763091" y="5179661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027B4C4-E497-1396-6CBF-325D63EE1A7E}"/>
              </a:ext>
            </a:extLst>
          </p:cNvPr>
          <p:cNvCxnSpPr>
            <a:cxnSpLocks/>
          </p:cNvCxnSpPr>
          <p:nvPr/>
        </p:nvCxnSpPr>
        <p:spPr>
          <a:xfrm>
            <a:off x="4586288" y="4803391"/>
            <a:ext cx="0" cy="516322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F81C186-45D6-7BC3-861C-F55AAF15A356}"/>
              </a:ext>
            </a:extLst>
          </p:cNvPr>
          <p:cNvSpPr txBox="1"/>
          <p:nvPr/>
        </p:nvSpPr>
        <p:spPr>
          <a:xfrm>
            <a:off x="586903" y="5024371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Copyright notice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76B0A0-39C2-9E5D-4B1D-EF82CAFEA770}"/>
              </a:ext>
            </a:extLst>
          </p:cNvPr>
          <p:cNvCxnSpPr>
            <a:cxnSpLocks/>
          </p:cNvCxnSpPr>
          <p:nvPr/>
        </p:nvCxnSpPr>
        <p:spPr>
          <a:xfrm>
            <a:off x="7596903" y="4032660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C2832E8-83E5-1116-8ADA-550172C601ED}"/>
              </a:ext>
            </a:extLst>
          </p:cNvPr>
          <p:cNvCxnSpPr>
            <a:cxnSpLocks/>
          </p:cNvCxnSpPr>
          <p:nvPr/>
        </p:nvCxnSpPr>
        <p:spPr>
          <a:xfrm>
            <a:off x="7596903" y="3944554"/>
            <a:ext cx="0" cy="1638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FB9ABF0-C79D-76CF-981B-DEDA6493D0D7}"/>
              </a:ext>
            </a:extLst>
          </p:cNvPr>
          <p:cNvCxnSpPr>
            <a:cxnSpLocks/>
          </p:cNvCxnSpPr>
          <p:nvPr/>
        </p:nvCxnSpPr>
        <p:spPr>
          <a:xfrm>
            <a:off x="7596903" y="4395842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4E4027B-1539-9B68-5B95-A1FFEB7F5B8B}"/>
              </a:ext>
            </a:extLst>
          </p:cNvPr>
          <p:cNvCxnSpPr>
            <a:cxnSpLocks/>
          </p:cNvCxnSpPr>
          <p:nvPr/>
        </p:nvCxnSpPr>
        <p:spPr>
          <a:xfrm>
            <a:off x="7596903" y="4154104"/>
            <a:ext cx="0" cy="3543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DE2EFB2-7659-9795-D91A-A600142161A9}"/>
              </a:ext>
            </a:extLst>
          </p:cNvPr>
          <p:cNvSpPr txBox="1"/>
          <p:nvPr/>
        </p:nvSpPr>
        <p:spPr>
          <a:xfrm>
            <a:off x="8401884" y="3282376"/>
            <a:ext cx="2304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Keywords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Specify meaningful keywords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3DC7F4-1C04-E71A-D353-0B1429F582E3}"/>
              </a:ext>
            </a:extLst>
          </p:cNvPr>
          <p:cNvSpPr txBox="1"/>
          <p:nvPr/>
        </p:nvSpPr>
        <p:spPr>
          <a:xfrm>
            <a:off x="8401884" y="4246890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ACM reference format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6A591EB-6FAB-406C-FF46-ED11D49E5871}"/>
              </a:ext>
            </a:extLst>
          </p:cNvPr>
          <p:cNvCxnSpPr>
            <a:cxnSpLocks/>
          </p:cNvCxnSpPr>
          <p:nvPr/>
        </p:nvCxnSpPr>
        <p:spPr>
          <a:xfrm>
            <a:off x="7596903" y="3124928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3A27FF-47BF-2C14-D420-3DE86EBA1931}"/>
              </a:ext>
            </a:extLst>
          </p:cNvPr>
          <p:cNvCxnSpPr>
            <a:cxnSpLocks/>
          </p:cNvCxnSpPr>
          <p:nvPr/>
        </p:nvCxnSpPr>
        <p:spPr>
          <a:xfrm>
            <a:off x="7596903" y="3067050"/>
            <a:ext cx="0" cy="728980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61C956-2BA9-CE65-8F1E-21A0E1C373F8}"/>
              </a:ext>
            </a:extLst>
          </p:cNvPr>
          <p:cNvSpPr txBox="1"/>
          <p:nvPr/>
        </p:nvSpPr>
        <p:spPr>
          <a:xfrm>
            <a:off x="8401884" y="2759156"/>
            <a:ext cx="31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Teaser image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Not required (especially no photograph)</a:t>
            </a:r>
          </a:p>
        </p:txBody>
      </p:sp>
    </p:spTree>
    <p:extLst>
      <p:ext uri="{BB962C8B-B14F-4D97-AF65-F5344CB8AC3E}">
        <p14:creationId xmlns:p14="http://schemas.microsoft.com/office/powerpoint/2010/main" val="59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7" grpId="0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10 – Dec 08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09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13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</a:t>
            </a:r>
            <a:br>
              <a:rPr lang="en-US" dirty="0"/>
            </a:br>
            <a:r>
              <a:rPr lang="en-US" dirty="0"/>
              <a:t>until </a:t>
            </a:r>
            <a:r>
              <a:rPr lang="en-US" b="1" dirty="0"/>
              <a:t>Jan 12/Jan 26/Feb 02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16/Feb 23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6E79A8F8-5E8E-3B65-2900-E7140C1D6970}"/>
              </a:ext>
            </a:extLst>
          </p:cNvPr>
          <p:cNvSpPr/>
          <p:nvPr/>
        </p:nvSpPr>
        <p:spPr>
          <a:xfrm>
            <a:off x="3981390" y="5669813"/>
            <a:ext cx="8210610" cy="36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53646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43096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43096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32545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38653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80019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21384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6275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58928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399885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41659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38653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133947" y="3796109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133946" y="4207821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83433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131038" y="4627504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133946" y="5027091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58928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399885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41659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83433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26304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26304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25207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  <p:sp>
        <p:nvSpPr>
          <p:cNvPr id="3" name="Rectangle 35">
            <a:extLst>
              <a:ext uri="{FF2B5EF4-FFF2-40B4-BE49-F238E27FC236}">
                <a16:creationId xmlns:a16="http://schemas.microsoft.com/office/drawing/2014/main" id="{10A199AF-5510-866E-67CD-07F04356B271}"/>
              </a:ext>
            </a:extLst>
          </p:cNvPr>
          <p:cNvSpPr/>
          <p:nvPr/>
        </p:nvSpPr>
        <p:spPr>
          <a:xfrm>
            <a:off x="6190240" y="5669813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2025: Paper Submission Round 4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Oct 10,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Abstract Submission &amp; Declaration of COIs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Oct 17, 2024: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Nov 28,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Notification of Accept/Review/Reject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 05,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Revision Plan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 19,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Revision Feedback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Revised Paper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Jan 30, 2025: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Final Notification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Camera-ready Version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898969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80395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898969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803957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4434625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80CC5-2A29-62F0-09B3-25020AC2C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823"/>
          <a:stretch/>
        </p:blipFill>
        <p:spPr>
          <a:xfrm>
            <a:off x="9771991" y="2825165"/>
            <a:ext cx="2168563" cy="8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Feedback/Criticism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</p:spTree>
    <p:extLst>
      <p:ext uri="{BB962C8B-B14F-4D97-AF65-F5344CB8AC3E}">
        <p14:creationId xmlns:p14="http://schemas.microsoft.com/office/powerpoint/2010/main" val="22976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0.015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https://tu-berlin.zoom-x.de/j/67376691490?pwd=NmlvWTM5VUVWRjU0UGI2bXhBVkxzQT09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Anchoring: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/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abbrv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3AE2D4-28A1-7D61-6050-AC3EBF9F1FAE}"/>
              </a:ext>
            </a:extLst>
          </p:cNvPr>
          <p:cNvSpPr txBox="1"/>
          <p:nvPr/>
        </p:nvSpPr>
        <p:spPr>
          <a:xfrm>
            <a:off x="555867" y="3545963"/>
            <a:ext cx="851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https://pdamme.github.io/teaching/2025-26_winter/lde/SeminarTopics.pdf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Topic Selection by Oct 31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[Oct 20]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[Oct 27]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Q&amp;A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64744"/>
            <a:ext cx="1073258" cy="26856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7FC9B1-149B-4479-6D7B-415DF6E7A1F6}"/>
              </a:ext>
            </a:extLst>
          </p:cNvPr>
          <p:cNvSpPr txBox="1"/>
          <p:nvPr/>
        </p:nvSpPr>
        <p:spPr>
          <a:xfrm>
            <a:off x="6794531" y="396545"/>
            <a:ext cx="361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0D1E"/>
                </a:solidFill>
              </a:rPr>
              <a:t>Successfully Established TUB Teaching Portfolio (modules, slides)</a:t>
            </a:r>
          </a:p>
        </p:txBody>
      </p:sp>
    </p:spTree>
    <p:extLst>
      <p:ext uri="{BB962C8B-B14F-4D97-AF65-F5344CB8AC3E}">
        <p14:creationId xmlns:p14="http://schemas.microsoft.com/office/powerpoint/2010/main" val="192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" grpId="0" animBg="1"/>
      <p:bldP spid="28" grpId="0" animBg="1"/>
      <p:bldP spid="26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/tests/doc/eval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11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8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700895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9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332556" y="876718"/>
            <a:ext cx="15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8003B4C4-BF54-F93D-B664-CE8F272C9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1" r="20031" b="9757"/>
          <a:stretch/>
        </p:blipFill>
        <p:spPr>
          <a:xfrm>
            <a:off x="7506928" y="4170659"/>
            <a:ext cx="318440" cy="719164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5BA1F0DC-7E10-6EE1-5F48-E96C1854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r="8614"/>
          <a:stretch/>
        </p:blipFill>
        <p:spPr>
          <a:xfrm>
            <a:off x="6557860" y="4170659"/>
            <a:ext cx="428248" cy="719164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71BA8E-010C-0849-A6E3-7792A2762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9451"/>
          <a:stretch/>
        </p:blipFill>
        <p:spPr>
          <a:xfrm>
            <a:off x="7026822" y="4170659"/>
            <a:ext cx="439392" cy="7191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785681-155A-F260-3D4F-75BB2541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8" r="5326"/>
          <a:stretch/>
        </p:blipFill>
        <p:spPr>
          <a:xfrm>
            <a:off x="9005648" y="4170241"/>
            <a:ext cx="339666" cy="720000"/>
          </a:xfrm>
          <a:prstGeom prst="rect">
            <a:avLst/>
          </a:prstGeom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0FCAA3-64A4-4B16-EE06-D21F5BC2EA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58" r="29699"/>
          <a:stretch/>
        </p:blipFill>
        <p:spPr>
          <a:xfrm>
            <a:off x="8246222" y="4170241"/>
            <a:ext cx="323588" cy="720000"/>
          </a:xfrm>
          <a:prstGeom prst="rect">
            <a:avLst/>
          </a:prstGeom>
        </p:spPr>
      </p:pic>
      <p:pic>
        <p:nvPicPr>
          <p:cNvPr id="15" name="Picture 30">
            <a:extLst>
              <a:ext uri="{FF2B5EF4-FFF2-40B4-BE49-F238E27FC236}">
                <a16:creationId xmlns:a16="http://schemas.microsoft.com/office/drawing/2014/main" id="{21036CAA-A1D2-7B97-ACF6-545226CBA6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99" r="17799"/>
          <a:stretch/>
        </p:blipFill>
        <p:spPr>
          <a:xfrm>
            <a:off x="7866082" y="4170241"/>
            <a:ext cx="339426" cy="720000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4C41E43C-93E9-2FB4-EF91-5EB7CEB1DF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23" r="28955"/>
          <a:stretch/>
        </p:blipFill>
        <p:spPr>
          <a:xfrm>
            <a:off x="8610524" y="4170241"/>
            <a:ext cx="354410" cy="7200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35FD07A5-7E55-5B20-D1D1-746CF40034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551" t="13337" r="36851" b="12206"/>
          <a:stretch/>
        </p:blipFill>
        <p:spPr>
          <a:xfrm>
            <a:off x="9386031" y="4170241"/>
            <a:ext cx="38290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https://pdamme.github.io/teaching/2025-26_winter/lde/lde_winter2025-26.html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https://isis.tu-berlin.de/course/view.php?id=44129</a:t>
            </a:r>
            <a:endParaRPr lang="en-US" dirty="0"/>
          </a:p>
          <a:p>
            <a:pPr lvl="1"/>
            <a:r>
              <a:rPr lang="en-US" dirty="0"/>
              <a:t>Announcements, discussion forum, topic selection poll, submission of summary paper and presentation slides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Oct 13:  Structure of Scientific Papers</a:t>
            </a:r>
          </a:p>
          <a:p>
            <a:pPr lvl="1"/>
            <a:r>
              <a:rPr lang="en-US" dirty="0"/>
              <a:t>Oct 20:  Scientific Reading and Writing</a:t>
            </a:r>
          </a:p>
          <a:p>
            <a:pPr lvl="1"/>
            <a:r>
              <a:rPr lang="en-US" dirty="0"/>
              <a:t>Oct 27:  Experiments, Reproducibility,</a:t>
            </a:r>
            <a:br>
              <a:rPr lang="en-US" dirty="0"/>
            </a:br>
            <a:r>
              <a:rPr lang="en-US" dirty="0"/>
              <a:t>  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Consultation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  <a:br>
              <a:rPr lang="en-US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(room </a:t>
            </a:r>
            <a:r>
              <a:rPr lang="en-US" i="1" dirty="0">
                <a:solidFill>
                  <a:srgbClr val="7889FB"/>
                </a:solidFill>
              </a:rPr>
              <a:t>tba</a:t>
            </a:r>
            <a:r>
              <a:rPr lang="en-US" dirty="0">
                <a:solidFill>
                  <a:srgbClr val="000000"/>
                </a:solidFill>
              </a:rPr>
              <a:t> and zoom)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(mandatory, in-person)</a:t>
            </a:r>
          </a:p>
          <a:p>
            <a:pPr lvl="1"/>
            <a:r>
              <a:rPr lang="en-US" dirty="0"/>
              <a:t>Jan 26,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#1</a:t>
            </a:r>
          </a:p>
          <a:p>
            <a:pPr lvl="1"/>
            <a:r>
              <a:rPr lang="en-US" dirty="0"/>
              <a:t>Feb 02,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Oct 31, 23:59</a:t>
            </a:r>
            <a:r>
              <a:rPr lang="en-US" dirty="0">
                <a:solidFill>
                  <a:srgbClr val="000000"/>
                </a:solidFill>
              </a:rPr>
              <a:t> (in 2½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Nov 03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Jan 12, 23:59</a:t>
            </a:r>
            <a:r>
              <a:rPr lang="en-US" dirty="0">
                <a:solidFill>
                  <a:srgbClr val="000000"/>
                </a:solidFill>
              </a:rPr>
              <a:t> (in 13 weeks)</a:t>
            </a:r>
          </a:p>
          <a:p>
            <a:pPr lvl="1"/>
            <a:r>
              <a:rPr lang="en-US" dirty="0"/>
              <a:t>Upload PDF in the ISIS course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</a:t>
            </a:r>
          </a:p>
          <a:p>
            <a:pPr lvl="1"/>
            <a:r>
              <a:rPr lang="en-US" dirty="0"/>
              <a:t>Upload PDF in the ISIS course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2898</Words>
  <Application>Microsoft Office PowerPoint</Application>
  <PresentationFormat>Breitbild</PresentationFormat>
  <Paragraphs>398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Courier New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652</cp:revision>
  <cp:lastPrinted>2021-03-24T16:10:50Z</cp:lastPrinted>
  <dcterms:created xsi:type="dcterms:W3CDTF">2023-02-25T13:39:16Z</dcterms:created>
  <dcterms:modified xsi:type="dcterms:W3CDTF">2025-10-12T16:03:45Z</dcterms:modified>
</cp:coreProperties>
</file>